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37"/>
  </p:notesMasterIdLst>
  <p:sldIdLst>
    <p:sldId id="256" r:id="rId3"/>
    <p:sldId id="772" r:id="rId4"/>
    <p:sldId id="1160" r:id="rId5"/>
    <p:sldId id="1161" r:id="rId6"/>
    <p:sldId id="1122" r:id="rId7"/>
    <p:sldId id="1154" r:id="rId8"/>
    <p:sldId id="1156" r:id="rId9"/>
    <p:sldId id="1157" r:id="rId10"/>
    <p:sldId id="1155" r:id="rId11"/>
    <p:sldId id="1159" r:id="rId12"/>
    <p:sldId id="1162" r:id="rId13"/>
    <p:sldId id="1163" r:id="rId14"/>
    <p:sldId id="1164" r:id="rId15"/>
    <p:sldId id="1165" r:id="rId16"/>
    <p:sldId id="1166" r:id="rId17"/>
    <p:sldId id="1169" r:id="rId18"/>
    <p:sldId id="1171" r:id="rId19"/>
    <p:sldId id="1172" r:id="rId20"/>
    <p:sldId id="1173" r:id="rId21"/>
    <p:sldId id="1175" r:id="rId22"/>
    <p:sldId id="1142" r:id="rId23"/>
    <p:sldId id="1143" r:id="rId24"/>
    <p:sldId id="1144" r:id="rId25"/>
    <p:sldId id="1145" r:id="rId26"/>
    <p:sldId id="1146" r:id="rId27"/>
    <p:sldId id="1148" r:id="rId28"/>
    <p:sldId id="1147" r:id="rId29"/>
    <p:sldId id="1149" r:id="rId30"/>
    <p:sldId id="1150" r:id="rId31"/>
    <p:sldId id="1151" r:id="rId32"/>
    <p:sldId id="1152" r:id="rId33"/>
    <p:sldId id="1153" r:id="rId34"/>
    <p:sldId id="771" r:id="rId35"/>
    <p:sldId id="693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80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04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CB99D466-DC0A-4A90-8539-739DD912841B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4/17/2016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2033E7BB-E705-481D-8CE7-242B606E3829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03993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CEFF7678-FB01-46DD-B770-5081A0B7A981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4/17/2016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5FB5F635-AA22-447A-827B-D4F768A53CB9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405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r>
              <a:rPr lang="en-US" altLang="en-US" sz="240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CIS 391 Fall 2008 </a:t>
            </a:r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/>
            <a:endParaRPr lang="en-US" alt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r>
              <a:rPr lang="en-US" altLang="en-US" sz="240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     </a:t>
            </a:r>
            <a:fld id="{45B620CB-B951-4EFB-9605-81C93D4C284C}" type="slidenum">
              <a:rPr lang="en-US" altLang="en-US" sz="240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37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0BC400EA-249E-4E59-B17E-B5927A0A0044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4/17/2016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0C2755CC-65CF-4588-8BB8-C688B5DA6BD9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518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6060623D-A4E8-4EE3-A13D-9BE4F6FF78A6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4/17/2016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E7F7D1B0-905D-4B94-9377-9942568E8F27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08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CC41AF03-0884-448E-8464-62F004366E23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4/17/2016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8F76ABBB-0F7A-4123-98CA-8993D5837280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100648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DA681FAF-0453-4244-A0AE-804B90B0DBBC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4/17/2016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AA521EC8-53EF-4545-AF17-B76795CB205C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56384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54683C11-3BE3-4F57-B836-9F0BE920E73A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4/17/2016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6A19DB6F-DA3F-48AE-A69A-9BCBDB31310B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5488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C476A06A-7669-4222-AD17-C272D24917C9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4/17/2016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C47262A1-31C9-4ECC-A967-FEA903B8A85C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657121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A45C8CC3-C869-4ADA-BCA6-E16A910049A0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4/17/2016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B02BB1BA-1A2F-40C2-BF0F-AD2FA3EDAEAC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492565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11BEAA6A-1124-461E-BF97-6F63039FE7EB}" type="datetimeFigureOut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4/17/2016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 defTabSz="914400">
              <a:defRPr/>
            </a:pPr>
            <a:endParaRPr lang="en-US" sz="24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/>
            <a:fld id="{F7ABE837-430D-4265-868A-A0F15D399433}" type="slidenum">
              <a:rPr lang="en-US" altLang="en-US" sz="24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defTabSz="914400"/>
              <a:t>‹#›</a:t>
            </a:fld>
            <a:endParaRPr lang="en-US" altLang="en-US" sz="240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78151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prstClr val="white"/>
              </a:solidFill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defTabSz="914400"/>
            <a:r>
              <a:rPr lang="en-US" altLang="en-US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www.umbc.edu</a:t>
            </a:r>
          </a:p>
        </p:txBody>
      </p:sp>
    </p:spTree>
    <p:extLst>
      <p:ext uri="{BB962C8B-B14F-4D97-AF65-F5344CB8AC3E}">
        <p14:creationId xmlns:p14="http://schemas.microsoft.com/office/powerpoint/2010/main" val="415294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</a:t>
            </a:r>
            <a:r>
              <a:rPr lang="en-US" altLang="en-US" sz="4000" dirty="0" smtClean="0"/>
              <a:t>20 – </a:t>
            </a:r>
            <a:r>
              <a:rPr lang="en-US" altLang="en-US" sz="4000" dirty="0" smtClean="0"/>
              <a:t>Classes and Modules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</a:t>
            </a:r>
            <a:r>
              <a:rPr lang="en-US" dirty="0" smtClean="0">
                <a:ea typeface="+mn-ea"/>
              </a:rPr>
              <a:t>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  <a:endParaRPr lang="en-US" dirty="0" smtClean="0"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</a:t>
            </a:r>
            <a:r>
              <a:rPr lang="en-US" sz="1600" dirty="0"/>
              <a:t>on </a:t>
            </a:r>
            <a:r>
              <a:rPr lang="en-US" sz="1600" dirty="0" smtClean="0"/>
              <a:t>slides from the book author, and previous iterations of the course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7072" cy="4156799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we take the time to write a good function, </a:t>
            </a:r>
            <a:r>
              <a:rPr lang="en-US" dirty="0" smtClean="0"/>
              <a:t>we might want </a:t>
            </a:r>
            <a:r>
              <a:rPr lang="en-US" dirty="0"/>
              <a:t>to reuse </a:t>
            </a:r>
            <a:r>
              <a:rPr lang="en-US" dirty="0" smtClean="0"/>
              <a:t>it later!</a:t>
            </a:r>
          </a:p>
          <a:p>
            <a:pPr lvl="3"/>
            <a:endParaRPr lang="en-US" dirty="0"/>
          </a:p>
          <a:p>
            <a:r>
              <a:rPr lang="en-US" dirty="0" smtClean="0"/>
              <a:t>It should have the characteristics of good code</a:t>
            </a:r>
          </a:p>
          <a:p>
            <a:pPr lvl="1"/>
            <a:r>
              <a:rPr lang="en-US" dirty="0" smtClean="0"/>
              <a:t>Clear, efficient, well-commented, and reliable</a:t>
            </a:r>
          </a:p>
          <a:p>
            <a:pPr lvl="1"/>
            <a:r>
              <a:rPr lang="en-US" dirty="0" smtClean="0"/>
              <a:t>Should be </a:t>
            </a:r>
            <a:r>
              <a:rPr lang="en-US" dirty="0" smtClean="0"/>
              <a:t>exhaustively tested </a:t>
            </a:r>
            <a:r>
              <a:rPr lang="en-US" dirty="0" smtClean="0"/>
              <a:t>to ensure that it performs exactly as we want it to</a:t>
            </a:r>
          </a:p>
          <a:p>
            <a:pPr lvl="2"/>
            <a:r>
              <a:rPr lang="en-US" sz="2800" dirty="0" smtClean="0"/>
              <a:t>Reusing bad code causes problems in new places!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10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82000" cy="4156799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/>
              <a:t>module</a:t>
            </a:r>
            <a:r>
              <a:rPr lang="en-US" dirty="0" smtClean="0"/>
              <a:t> is a Python file that contains definitions (of functions) and other statements</a:t>
            </a:r>
          </a:p>
          <a:p>
            <a:pPr lvl="1"/>
            <a:r>
              <a:rPr lang="en-US" dirty="0" smtClean="0"/>
              <a:t>Named just like a regular Python file: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myModule.py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Modules allow us to easily reuse parts of our code that may be generally useful</a:t>
            </a:r>
          </a:p>
          <a:p>
            <a:pPr lvl="1"/>
            <a:r>
              <a:rPr lang="en-US" dirty="0" smtClean="0"/>
              <a:t>Functions like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getValidInput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(min, max)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27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Importing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a module, we must first </a:t>
            </a:r>
            <a:r>
              <a:rPr lang="en-US" b="1" i="1" dirty="0" smtClean="0"/>
              <a:t>import</a:t>
            </a:r>
            <a:r>
              <a:rPr lang="en-US" dirty="0" smtClean="0"/>
              <a:t> it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There are three different ways of importing: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from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from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</a:t>
            </a:r>
            <a:r>
              <a:rPr lang="en-US" dirty="0" smtClean="0"/>
              <a:t>difference is </a:t>
            </a:r>
            <a:r>
              <a:rPr lang="en-US" u="sng" dirty="0" smtClean="0"/>
              <a:t>what</a:t>
            </a:r>
            <a:r>
              <a:rPr lang="en-US" dirty="0" smtClean="0"/>
              <a:t> </a:t>
            </a:r>
            <a:r>
              <a:rPr lang="en-US" dirty="0"/>
              <a:t>gets imported from the file and </a:t>
            </a:r>
            <a:r>
              <a:rPr lang="en-US" u="sng" dirty="0"/>
              <a:t>what name</a:t>
            </a:r>
            <a:r>
              <a:rPr lang="en-US" dirty="0"/>
              <a:t> refers to it after importing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20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556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06384" cy="4156799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Lab 9, </a:t>
            </a:r>
            <a:r>
              <a:rPr lang="en-US" dirty="0"/>
              <a:t>when we practiced using </a:t>
            </a:r>
            <a:r>
              <a:rPr lang="en-US" dirty="0" err="1"/>
              <a:t>pdb</a:t>
            </a:r>
            <a:r>
              <a:rPr lang="en-US" dirty="0"/>
              <a:t> </a:t>
            </a:r>
            <a:r>
              <a:rPr lang="en-US" dirty="0" smtClean="0"/>
              <a:t>(Python </a:t>
            </a:r>
            <a:r>
              <a:rPr lang="en-US" dirty="0"/>
              <a:t>debugger), we </a:t>
            </a:r>
            <a:r>
              <a:rPr lang="en-US" dirty="0" smtClean="0"/>
              <a:t>used </a:t>
            </a:r>
            <a:r>
              <a:rPr lang="en-US" dirty="0"/>
              <a:t>the import </a:t>
            </a:r>
            <a:r>
              <a:rPr lang="en-US" dirty="0" smtClean="0"/>
              <a:t>command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pdb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command imports the </a:t>
            </a:r>
            <a:r>
              <a:rPr lang="en-US" u="sng" dirty="0" smtClean="0"/>
              <a:t>entire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pdb.py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Every single thing in the file is now available</a:t>
            </a:r>
          </a:p>
          <a:p>
            <a:pPr lvl="1"/>
            <a:r>
              <a:rPr lang="en-US" dirty="0" smtClean="0"/>
              <a:t>This includes functions, classes, constants, etc.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45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the things we’ve imported this way, we need to append the filename and a period to the front of its name (“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myModule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smtClean="0"/>
              <a:t>”)</a:t>
            </a:r>
          </a:p>
          <a:p>
            <a:pPr lvl="3"/>
            <a:endParaRPr lang="en-US" dirty="0"/>
          </a:p>
          <a:p>
            <a:r>
              <a:rPr lang="en-US" dirty="0" smtClean="0"/>
              <a:t>To access a function called </a:t>
            </a:r>
            <a:r>
              <a:rPr lang="en-US" dirty="0" err="1" smtClean="0"/>
              <a:t>myFunction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myModule.myFunction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(34)</a:t>
            </a:r>
            <a:endParaRPr lang="en-US" dirty="0"/>
          </a:p>
          <a:p>
            <a:r>
              <a:rPr lang="en-US" dirty="0"/>
              <a:t>To access a class method: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myModule.myClass.classMethod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47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113776" cy="4156799"/>
          </a:xfrm>
        </p:spPr>
        <p:txBody>
          <a:bodyPr/>
          <a:lstStyle/>
          <a:p>
            <a:r>
              <a:rPr lang="en-US" dirty="0" smtClean="0"/>
              <a:t>Again, </a:t>
            </a:r>
            <a:r>
              <a:rPr lang="en-US" u="sng" dirty="0" smtClean="0"/>
              <a:t>everything</a:t>
            </a:r>
            <a:r>
              <a:rPr lang="en-US" dirty="0" smtClean="0"/>
              <a:t> in the file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someFile.py</a:t>
            </a:r>
            <a:r>
              <a:rPr lang="en-US" dirty="0" smtClean="0"/>
              <a:t> gets imported (we gain access to it)</a:t>
            </a:r>
          </a:p>
          <a:p>
            <a:pPr lvl="1"/>
            <a:r>
              <a:rPr lang="en-US" sz="3200" dirty="0"/>
              <a:t>The star 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3200" dirty="0"/>
              <a:t>) means </a:t>
            </a:r>
            <a:r>
              <a:rPr lang="en-US" sz="3200" dirty="0" smtClean="0"/>
              <a:t>we import every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single </a:t>
            </a:r>
            <a:r>
              <a:rPr lang="en-US" sz="3200" dirty="0" smtClean="0"/>
              <a:t>thing from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someFile.py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dirty="0"/>
              <a:t>Be careful!</a:t>
            </a:r>
          </a:p>
          <a:p>
            <a:pPr lvl="1"/>
            <a:r>
              <a:rPr lang="en-US" dirty="0"/>
              <a:t>Using this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/>
              <a:t> command can easily overwrite an existing function or variable</a:t>
            </a:r>
          </a:p>
          <a:p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09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dirty="0" smtClean="0"/>
              <a:t>When we use this import, if we want to refer </a:t>
            </a:r>
            <a:br>
              <a:rPr lang="en-US" dirty="0" smtClean="0"/>
            </a:br>
            <a:r>
              <a:rPr lang="en-US" dirty="0" smtClean="0"/>
              <a:t>to anything, we can just use its name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no longer need to use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smtClean="0"/>
              <a:t>” </a:t>
            </a:r>
            <a:br>
              <a:rPr lang="en-US" dirty="0" smtClean="0"/>
            </a:br>
            <a:r>
              <a:rPr lang="en-US" dirty="0" smtClean="0"/>
              <a:t>in front of the things we want to access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(34)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myClass.classMethod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4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172"/>
            <a:ext cx="8229600" cy="1143000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Only</a:t>
            </a:r>
            <a:r>
              <a:rPr lang="en-US" dirty="0"/>
              <a:t> the item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someFile.py</a:t>
            </a:r>
            <a:r>
              <a:rPr lang="en-US" dirty="0"/>
              <a:t> is imported</a:t>
            </a:r>
          </a:p>
          <a:p>
            <a:pPr lvl="3"/>
            <a:endParaRPr lang="en-US" dirty="0"/>
          </a:p>
          <a:p>
            <a:r>
              <a:rPr lang="en-US" dirty="0"/>
              <a:t>After importing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, you can refer to it </a:t>
            </a:r>
            <a:r>
              <a:rPr lang="en-US" dirty="0" smtClean="0"/>
              <a:t>by using just its name </a:t>
            </a:r>
            <a:r>
              <a:rPr lang="en-US" dirty="0" smtClean="0"/>
              <a:t>(no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But again, be </a:t>
            </a:r>
            <a:r>
              <a:rPr lang="en-US" dirty="0" smtClean="0"/>
              <a:t>careful!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would overwrite </a:t>
            </a:r>
            <a:r>
              <a:rPr lang="en-US" dirty="0" smtClean="0"/>
              <a:t>anything </a:t>
            </a:r>
            <a:r>
              <a:rPr lang="en-US" dirty="0" smtClean="0"/>
              <a:t>that </a:t>
            </a:r>
            <a:r>
              <a:rPr lang="en-US" dirty="0" smtClean="0"/>
              <a:t>is also 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8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172"/>
            <a:ext cx="8229600" cy="1143000"/>
          </a:xfrm>
        </p:spPr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89264" cy="415679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myModule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endParaRPr lang="en-US" dirty="0"/>
          </a:p>
          <a:p>
            <a:r>
              <a:rPr lang="en-US" dirty="0"/>
              <a:t>We have imported this class and its methods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myClass.classMethod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But not the other things in myModule.py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(34) </a:t>
            </a:r>
            <a:r>
              <a:rPr lang="en-US" i="1" dirty="0"/>
              <a:t>(not imported)</a:t>
            </a:r>
          </a:p>
          <a:p>
            <a:pPr lvl="3"/>
            <a:endParaRPr lang="en-US" dirty="0"/>
          </a:p>
          <a:p>
            <a:r>
              <a:rPr lang="en-US" dirty="0"/>
              <a:t>We can import multiple things using commas: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myModule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thing1, thing2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3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Import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does Python look for module files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the current directory</a:t>
            </a:r>
          </a:p>
          <a:p>
            <a:r>
              <a:rPr lang="en-US" dirty="0" smtClean="0"/>
              <a:t>In a list of pre-defined </a:t>
            </a:r>
            <a:r>
              <a:rPr lang="en-US" dirty="0" smtClean="0"/>
              <a:t>directories</a:t>
            </a:r>
          </a:p>
          <a:p>
            <a:pPr lvl="1"/>
            <a:r>
              <a:rPr lang="en-US" dirty="0" smtClean="0"/>
              <a:t>These directories are where libraries like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pdb</a:t>
            </a:r>
            <a:r>
              <a:rPr lang="en-US" dirty="0" smtClean="0"/>
              <a:t> are stored</a:t>
            </a:r>
            <a:endParaRPr lang="en-US" dirty="0"/>
          </a:p>
          <a:p>
            <a:pPr lvl="3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33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Stacks</a:t>
            </a:r>
          </a:p>
          <a:p>
            <a:r>
              <a:rPr lang="en-US" dirty="0"/>
              <a:t>Recursion</a:t>
            </a:r>
          </a:p>
          <a:p>
            <a:pPr lvl="1"/>
            <a:r>
              <a:rPr lang="en-US" sz="3200" dirty="0"/>
              <a:t>Recursion</a:t>
            </a:r>
            <a:endParaRPr lang="en-US" dirty="0"/>
          </a:p>
          <a:p>
            <a:pPr lvl="2"/>
            <a:r>
              <a:rPr lang="en-US" sz="3200" dirty="0"/>
              <a:t>Recursion</a:t>
            </a:r>
            <a:endParaRPr lang="en-US" dirty="0"/>
          </a:p>
          <a:p>
            <a:r>
              <a:rPr lang="en-US" dirty="0"/>
              <a:t>Additional examples</a:t>
            </a:r>
          </a:p>
          <a:p>
            <a:pPr lvl="1"/>
            <a:r>
              <a:rPr lang="en-US" dirty="0"/>
              <a:t>Summation</a:t>
            </a:r>
          </a:p>
          <a:p>
            <a:pPr lvl="1"/>
            <a:r>
              <a:rPr lang="en-US" dirty="0"/>
              <a:t>Hailstone Example (</a:t>
            </a:r>
            <a:r>
              <a:rPr lang="en-US" dirty="0" err="1"/>
              <a:t>Collatz</a:t>
            </a:r>
            <a:r>
              <a:rPr lang="en-US" dirty="0"/>
              <a:t>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054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Oriented Programming:</a:t>
            </a:r>
            <a:br>
              <a:rPr lang="en-US" dirty="0" smtClean="0"/>
            </a:br>
            <a:r>
              <a:rPr lang="en-US" dirty="0" smtClean="0"/>
              <a:t>Defining Classes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0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A </a:t>
            </a:r>
            <a:r>
              <a:rPr lang="en-US" altLang="en-US" b="1" i="1" dirty="0" smtClean="0">
                <a:ea typeface="ＭＳ Ｐゴシック" panose="020B0600070205080204" pitchFamily="34" charset="-128"/>
              </a:rPr>
              <a:t>class</a:t>
            </a:r>
            <a:r>
              <a:rPr lang="en-US" altLang="en-US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is a special data type which defines how to build a certain kind of object.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The </a:t>
            </a:r>
            <a:r>
              <a:rPr lang="en-US" altLang="en-US" b="1" i="1" dirty="0" smtClean="0">
                <a:ea typeface="ＭＳ Ｐゴシック" panose="020B0600070205080204" pitchFamily="34" charset="-128"/>
              </a:rPr>
              <a:t>class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also stores some data items that are shared by all the instances of this class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Classes are blueprints for something</a:t>
            </a:r>
          </a:p>
          <a:p>
            <a:pPr>
              <a:lnSpc>
                <a:spcPct val="90000"/>
              </a:lnSpc>
            </a:pPr>
            <a:r>
              <a:rPr lang="en-US" altLang="en-US" b="1" i="1" dirty="0" smtClean="0">
                <a:ea typeface="ＭＳ Ｐゴシック" panose="020B0600070205080204" pitchFamily="34" charset="-128"/>
              </a:rPr>
              <a:t>Instances</a:t>
            </a:r>
            <a:r>
              <a:rPr lang="en-US" altLang="en-US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are objects that are created which follow the definition given inside of the class</a:t>
            </a:r>
          </a:p>
        </p:txBody>
      </p:sp>
    </p:spTree>
    <p:extLst>
      <p:ext uri="{BB962C8B-B14F-4D97-AF65-F5344CB8AC3E}">
        <p14:creationId xmlns:p14="http://schemas.microsoft.com/office/powerpoint/2010/main" val="81005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classes contain two things:</a:t>
            </a:r>
          </a:p>
          <a:p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Attributes of an object (data members)</a:t>
            </a:r>
          </a:p>
          <a:p>
            <a:pPr marL="1314450" lvl="2" indent="-514350"/>
            <a:r>
              <a:rPr lang="en-US" sz="2800" dirty="0" smtClean="0"/>
              <a:t>Usually variables describing the thing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Things that the object can do (methods)</a:t>
            </a:r>
          </a:p>
          <a:p>
            <a:pPr marL="1314450" lvl="2" indent="-514350"/>
            <a:r>
              <a:rPr lang="en-US" sz="2800" dirty="0" smtClean="0"/>
              <a:t>Usually functions describing the action</a:t>
            </a:r>
          </a:p>
        </p:txBody>
      </p:sp>
    </p:spTree>
    <p:extLst>
      <p:ext uri="{BB962C8B-B14F-4D97-AF65-F5344CB8AC3E}">
        <p14:creationId xmlns:p14="http://schemas.microsoft.com/office/powerpoint/2010/main" val="181964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member:</a:t>
            </a:r>
            <a:r>
              <a:rPr lang="en-US" dirty="0"/>
              <a:t> A class variable or instance variable that holds data associated with a class and its objects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Method:</a:t>
            </a:r>
            <a:r>
              <a:rPr lang="en-US" dirty="0"/>
              <a:t> A special kind of function that is defined in a class definition.</a:t>
            </a:r>
          </a:p>
        </p:txBody>
      </p:sp>
    </p:spTree>
    <p:extLst>
      <p:ext uri="{BB962C8B-B14F-4D97-AF65-F5344CB8AC3E}">
        <p14:creationId xmlns:p14="http://schemas.microsoft.com/office/powerpoint/2010/main" val="60827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Instances of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Object:</a:t>
            </a:r>
            <a:r>
              <a:rPr lang="en-US" dirty="0"/>
              <a:t> A unique instance of a data structure that's defined by its class. An object comprises both data members (class variables and instance variables) and methods.</a:t>
            </a:r>
          </a:p>
        </p:txBody>
      </p:sp>
    </p:spTree>
    <p:extLst>
      <p:ext uri="{BB962C8B-B14F-4D97-AF65-F5344CB8AC3E}">
        <p14:creationId xmlns:p14="http://schemas.microsoft.com/office/powerpoint/2010/main" val="20105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class describes a thing, we can think about it in terms of English</a:t>
            </a:r>
          </a:p>
          <a:p>
            <a:pPr lvl="1"/>
            <a:r>
              <a:rPr lang="en-US" dirty="0" smtClean="0"/>
              <a:t>Object -&gt; Noun</a:t>
            </a:r>
          </a:p>
          <a:p>
            <a:pPr lvl="1"/>
            <a:r>
              <a:rPr lang="en-US" dirty="0" smtClean="0"/>
              <a:t>Attribute -&gt; Adjective</a:t>
            </a:r>
          </a:p>
          <a:p>
            <a:pPr lvl="1"/>
            <a:r>
              <a:rPr lang="en-US" dirty="0" smtClean="0"/>
              <a:t>Method (Function) -&gt; 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2688"/>
            <a:ext cx="7239000" cy="3673475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Dog: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__(self, name):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self.tricks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[]    # creates a new empty list for each dog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add_trick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(self, trick):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self.tricks.append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(trick)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d = Dog('Fido')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e = Dog('Buddy')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d.add_trick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('roll over')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e.add_trick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('play dead')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d.tricks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['roll over']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e.tricks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['play dead']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709" y="6553200"/>
            <a:ext cx="5254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  <a:t>From: https://docs.python.org/2/tutorial/classes.html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96000" y="3581400"/>
            <a:ext cx="28956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Creates an instance of dog (called an object)</a:t>
            </a:r>
            <a:endParaRPr lang="en-US" sz="24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>
          <a:xfrm flipH="1">
            <a:off x="2514600" y="4181565"/>
            <a:ext cx="3581400" cy="3142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00" y="4876800"/>
            <a:ext cx="2895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Refer to Fido as “d” from then on</a:t>
            </a:r>
            <a:endParaRPr lang="en-US" sz="24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 flipV="1">
            <a:off x="3200400" y="5029200"/>
            <a:ext cx="2895600" cy="2630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96000" y="5791200"/>
            <a:ext cx="2895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Add a trick to Fido called ‘roll over’</a:t>
            </a:r>
            <a:endParaRPr lang="en-US" sz="24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20" name="Straight Arrow Connector 19"/>
          <p:cNvCxnSpPr>
            <a:stCxn id="18" idx="1"/>
          </p:cNvCxnSpPr>
          <p:nvPr/>
        </p:nvCxnSpPr>
        <p:spPr>
          <a:xfrm flipH="1" flipV="1">
            <a:off x="3124200" y="5105400"/>
            <a:ext cx="2971800" cy="11012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16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4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2688"/>
            <a:ext cx="7239000" cy="3673475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Dog: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__(self, name):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self.name = name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self.tricks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[]    # creates a new empty list for each dog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add_trick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(self, trick):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self.tricks.append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(trick)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d = Dog('Fido')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e = Dog('Buddy')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d.add_trick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('roll over')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e.add_trick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('play dead')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d.tricks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['roll over']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e.tricks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['play dead']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709" y="6553200"/>
            <a:ext cx="5254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  <a:t>From: https://docs.python.org/2/tutorial/classes.html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990600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Class to build dogs</a:t>
            </a:r>
            <a:endParaRPr lang="en-US" sz="24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066800" y="1828800"/>
            <a:ext cx="609600" cy="457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81800" y="2286000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Characteristic of dog</a:t>
            </a:r>
            <a:endParaRPr lang="en-US" sz="24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3733800"/>
            <a:ext cx="2895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Method (function) to add tricks</a:t>
            </a:r>
            <a:endParaRPr lang="en-US" sz="24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048000" y="2667000"/>
            <a:ext cx="3733800" cy="533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1"/>
          </p:cNvCxnSpPr>
          <p:nvPr/>
        </p:nvCxnSpPr>
        <p:spPr>
          <a:xfrm flipH="1" flipV="1">
            <a:off x="3581400" y="3962401"/>
            <a:ext cx="1981200" cy="1868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638800" y="4953000"/>
            <a:ext cx="28956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Creating a new dog  named ‘Fido’</a:t>
            </a:r>
            <a:endParaRPr lang="en-US" sz="24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>
          <a:xfrm flipH="1" flipV="1">
            <a:off x="2514600" y="4572000"/>
            <a:ext cx="3124200" cy="7964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10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5" grpId="0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Instances are objects that are created which follow the definition given inside of the class</a:t>
            </a:r>
          </a:p>
          <a:p>
            <a:r>
              <a:rPr lang="en-US" dirty="0" smtClean="0"/>
              <a:t>Python doesn’t use separate class interface definitions as in some languages</a:t>
            </a:r>
          </a:p>
          <a:p>
            <a:r>
              <a:rPr lang="en-US" dirty="0" smtClean="0"/>
              <a:t>You just define the class and then use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6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Everything in Python is really an object.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We’ve seen hints of this already…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“</a:t>
            </a:r>
            <a:r>
              <a:rPr lang="en-US" altLang="en-US" b="1" dirty="0" err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hello”</a:t>
            </a:r>
            <a:r>
              <a:rPr lang="en-US" altLang="en-US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.upper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</a:t>
            </a:r>
            <a:b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list3.append(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‘a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’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New </a:t>
            </a:r>
            <a:r>
              <a:rPr lang="en-US" altLang="en-US" dirty="0">
                <a:ea typeface="ＭＳ Ｐゴシック" panose="020B0600070205080204" pitchFamily="34" charset="-128"/>
              </a:rPr>
              <a:t>object classes can easily be defined in addition to these built-in data-types.</a:t>
            </a: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In fact, programming in Python is typically done in an </a:t>
            </a:r>
            <a:br>
              <a:rPr lang="en-US" altLang="en-US" sz="2800" dirty="0" smtClean="0">
                <a:ea typeface="ＭＳ Ｐゴシック" panose="020B0600070205080204" pitchFamily="34" charset="-128"/>
              </a:rPr>
            </a:br>
            <a:r>
              <a:rPr lang="en-US" altLang="en-US" sz="2800" dirty="0" smtClean="0">
                <a:ea typeface="ＭＳ Ｐゴシック" panose="020B0600070205080204" pitchFamily="34" charset="-128"/>
              </a:rPr>
              <a:t>object-oriented fashion.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2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in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Define a </a:t>
            </a:r>
            <a:r>
              <a:rPr lang="en-US" altLang="en-US" sz="2800" b="1" i="1" dirty="0" smtClean="0">
                <a:ea typeface="ＭＳ Ｐゴシック" panose="020B0600070205080204" pitchFamily="34" charset="-128"/>
              </a:rPr>
              <a:t>method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in a </a:t>
            </a:r>
            <a:r>
              <a:rPr lang="en-US" altLang="en-US" sz="2800" b="1" i="1" dirty="0" smtClean="0">
                <a:ea typeface="ＭＳ Ｐゴシック" panose="020B0600070205080204" pitchFamily="34" charset="-128"/>
              </a:rPr>
              <a:t>class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by including </a:t>
            </a:r>
            <a:r>
              <a:rPr lang="en-US" altLang="en-US" sz="2800" b="1" dirty="0" smtClean="0">
                <a:ea typeface="ＭＳ Ｐゴシック" panose="020B0600070205080204" pitchFamily="34" charset="-128"/>
              </a:rPr>
              <a:t>function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definitions within the scope of the class block</a:t>
            </a: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There must be a special first argument </a:t>
            </a:r>
            <a:r>
              <a:rPr lang="en-US" altLang="en-US" sz="2800" b="1" i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self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in </a:t>
            </a:r>
            <a:r>
              <a:rPr lang="en-US" altLang="en-US" sz="2800" i="1" u="sng" dirty="0" smtClean="0">
                <a:ea typeface="ＭＳ Ｐゴシック" panose="020B0600070205080204" pitchFamily="34" charset="-128"/>
              </a:rPr>
              <a:t>all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of method definitions which gets bound to the calling instance</a:t>
            </a: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There is also usually a special method called </a:t>
            </a:r>
            <a:r>
              <a:rPr lang="en-US" altLang="en-US" sz="2800" b="1" i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__</a:t>
            </a:r>
            <a:r>
              <a:rPr lang="en-US" altLang="en-US" sz="2800" b="1" i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init</a:t>
            </a:r>
            <a:r>
              <a:rPr lang="en-US" altLang="en-US" sz="2800" b="1" i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__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in most classes</a:t>
            </a:r>
          </a:p>
          <a:p>
            <a:r>
              <a:rPr lang="en-US" altLang="en-US" sz="2800" dirty="0" smtClean="0">
                <a:ea typeface="ＭＳ Ｐゴシック" panose="020B0600070205080204" pitchFamily="34" charset="-128"/>
              </a:rPr>
              <a:t>We’ll talk about both later…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280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Example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class student:</a:t>
            </a:r>
          </a:p>
          <a:p>
            <a:pPr marL="0" indent="0"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def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__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init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__(self, n, a):</a:t>
            </a:r>
          </a:p>
          <a:p>
            <a:pPr marL="0" indent="0"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self.full_name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n</a:t>
            </a:r>
          </a:p>
          <a:p>
            <a:pPr marL="0" indent="0"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self.age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a</a:t>
            </a:r>
          </a:p>
          <a:p>
            <a:pPr marL="0" indent="0"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def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get_age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(self):</a:t>
            </a:r>
          </a:p>
          <a:p>
            <a:pPr marL="0" indent="0"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return 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self.age</a:t>
            </a:r>
            <a:endParaRPr lang="en-US" altLang="en-US" b="1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20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/>
          <a:lstStyle/>
          <a:p>
            <a:r>
              <a:rPr lang="en-US" dirty="0" smtClean="0"/>
              <a:t>Using Class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6858000" cy="3673475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 = student("John", 19)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a.full_name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a.get_age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5181600"/>
            <a:ext cx="5262979" cy="132343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defTabSz="914400"/>
            <a:r>
              <a:rPr lang="en-US" sz="2000" dirty="0" smtClean="0">
                <a:solidFill>
                  <a:prstClr val="white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bash-4.1</a:t>
            </a:r>
            <a:r>
              <a:rPr lang="en-US" sz="2000" dirty="0">
                <a:solidFill>
                  <a:prstClr val="white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$ python class_student.py</a:t>
            </a:r>
          </a:p>
          <a:p>
            <a:pPr defTabSz="914400"/>
            <a:r>
              <a:rPr lang="en-US" sz="2000" dirty="0">
                <a:solidFill>
                  <a:prstClr val="white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John</a:t>
            </a:r>
          </a:p>
          <a:p>
            <a:pPr defTabSz="914400"/>
            <a:r>
              <a:rPr lang="en-US" sz="2000" dirty="0">
                <a:solidFill>
                  <a:prstClr val="white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19</a:t>
            </a:r>
          </a:p>
          <a:p>
            <a:pPr defTabSz="914400"/>
            <a:r>
              <a:rPr lang="en-US" sz="2000" dirty="0" smtClean="0">
                <a:solidFill>
                  <a:prstClr val="white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bash-4.1</a:t>
            </a:r>
            <a:r>
              <a:rPr lang="en-US" sz="2000" dirty="0">
                <a:solidFill>
                  <a:prstClr val="white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$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32417" y="1981200"/>
            <a:ext cx="3407229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Create new student object (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) with name “John”, age 19</a:t>
            </a:r>
            <a:endParaRPr lang="en-US" sz="20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3048001" y="2335143"/>
            <a:ext cx="2684416" cy="5604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29400" y="3429000"/>
            <a:ext cx="251460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Print an attribute of the student</a:t>
            </a:r>
            <a:endParaRPr lang="en-US" sz="20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019801" y="3810000"/>
            <a:ext cx="6095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29400" y="4267200"/>
            <a:ext cx="251460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Courier New" panose="02070309020205020404" pitchFamily="49" charset="0"/>
              </a:rPr>
              <a:t>Call a method of student</a:t>
            </a:r>
            <a:endParaRPr lang="en-US" sz="2000" b="1" dirty="0">
              <a:solidFill>
                <a:prstClr val="black"/>
              </a:solidFill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>
          <a:xfrm flipH="1" flipV="1">
            <a:off x="6019800" y="4419600"/>
            <a:ext cx="609600" cy="2015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5791200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  <a:t>Output</a:t>
            </a:r>
            <a:endParaRPr lang="en-US" sz="2400" dirty="0">
              <a:solidFill>
                <a:prstClr val="black"/>
              </a:solidFill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7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7" grpId="0" animBg="1"/>
      <p:bldP spid="2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Project </a:t>
            </a:r>
            <a:r>
              <a:rPr lang="en-US" dirty="0"/>
              <a:t>1 is out</a:t>
            </a:r>
          </a:p>
          <a:p>
            <a:pPr lvl="1"/>
            <a:r>
              <a:rPr lang="en-US" dirty="0"/>
              <a:t>Due by </a:t>
            </a:r>
            <a:r>
              <a:rPr lang="en-US" dirty="0" smtClean="0"/>
              <a:t>Monday, April 18th at </a:t>
            </a:r>
            <a:r>
              <a:rPr lang="en-US" dirty="0"/>
              <a:t>8:59:59 PM</a:t>
            </a:r>
          </a:p>
          <a:p>
            <a:pPr lvl="1"/>
            <a:r>
              <a:rPr lang="en-US" dirty="0" smtClean="0"/>
              <a:t>No extensions!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Final exam: Common Final</a:t>
            </a:r>
          </a:p>
          <a:p>
            <a:pPr lvl="1"/>
            <a:r>
              <a:rPr lang="en-US" dirty="0" smtClean="0"/>
              <a:t>Friday, May 13th from 6 to 8 PM</a:t>
            </a:r>
            <a:endParaRPr lang="en-US" dirty="0"/>
          </a:p>
          <a:p>
            <a:pPr lvl="1"/>
            <a:r>
              <a:rPr lang="en-US" dirty="0" smtClean="0"/>
              <a:t>Location of the exam depends on your section</a:t>
            </a:r>
          </a:p>
          <a:p>
            <a:pPr lvl="1"/>
            <a:r>
              <a:rPr lang="en-US" dirty="0" smtClean="0"/>
              <a:t>If you have religious/sports exemptions that prevent you from taking the exam then, let us know ASAP!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 smtClean="0"/>
              <a:t>To reinforce </a:t>
            </a:r>
            <a:r>
              <a:rPr lang="en-US" dirty="0"/>
              <a:t>what </a:t>
            </a:r>
            <a:r>
              <a:rPr lang="en-US" dirty="0" smtClean="0"/>
              <a:t>exactly it </a:t>
            </a:r>
            <a:r>
              <a:rPr lang="en-US" dirty="0"/>
              <a:t>means to write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“good quality” code</a:t>
            </a:r>
          </a:p>
          <a:p>
            <a:r>
              <a:rPr lang="en-US" dirty="0" smtClean="0"/>
              <a:t>To learn </a:t>
            </a:r>
            <a:r>
              <a:rPr lang="en-US" dirty="0" smtClean="0"/>
              <a:t>about </a:t>
            </a:r>
            <a:r>
              <a:rPr lang="en-US" dirty="0" smtClean="0"/>
              <a:t>importing</a:t>
            </a:r>
            <a:endParaRPr lang="en-US" dirty="0"/>
          </a:p>
          <a:p>
            <a:r>
              <a:rPr lang="en-US" dirty="0" smtClean="0"/>
              <a:t>To better understand the usefulness of modules</a:t>
            </a:r>
          </a:p>
          <a:p>
            <a:r>
              <a:rPr lang="en-US" dirty="0" smtClean="0"/>
              <a:t>To learn what a class is, and its various parts</a:t>
            </a:r>
          </a:p>
          <a:p>
            <a:pPr lvl="1"/>
            <a:r>
              <a:rPr lang="en-US" sz="3200" dirty="0" smtClean="0"/>
              <a:t>To cover vocabulary related to classes</a:t>
            </a:r>
          </a:p>
          <a:p>
            <a:pPr lvl="1"/>
            <a:r>
              <a:rPr lang="en-US" sz="3200" dirty="0" smtClean="0"/>
              <a:t>To be able to create instances of a class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692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“Good Code”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were to ask a dozen programmers what it means to write good code, you would get a different answer from each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some characteristics that we have discussed that </a:t>
            </a:r>
            <a:r>
              <a:rPr lang="en-US" dirty="0" smtClean="0"/>
              <a:t>help you write “good </a:t>
            </a:r>
            <a:r>
              <a:rPr lang="en-US" dirty="0"/>
              <a:t>code?”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11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Characteristics of Good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Readability</a:t>
            </a:r>
          </a:p>
          <a:p>
            <a:pPr lvl="1"/>
            <a:r>
              <a:rPr lang="en-US" dirty="0"/>
              <a:t>As we previously discussed, writing code that is easy to understand what it is doing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Adaptability (or Extensibility)</a:t>
            </a:r>
          </a:p>
          <a:p>
            <a:pPr lvl="1"/>
            <a:r>
              <a:rPr lang="en-US" dirty="0"/>
              <a:t>Relates to how easy it is to change conditions or add features or functionality to the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Efficiency</a:t>
            </a:r>
          </a:p>
          <a:p>
            <a:pPr lvl="1"/>
            <a:r>
              <a:rPr lang="en-US" dirty="0"/>
              <a:t>Clean code is fast </a:t>
            </a:r>
            <a:r>
              <a:rPr lang="en-US" dirty="0" smtClean="0"/>
              <a:t>code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61109"/>
            <a:ext cx="7667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  <a:t>From: http://www.codeexcellence.com/2012/05/8-must-have-characteristics-for-writing-quality-code/</a:t>
            </a:r>
          </a:p>
        </p:txBody>
      </p:sp>
    </p:spTree>
    <p:extLst>
      <p:ext uri="{BB962C8B-B14F-4D97-AF65-F5344CB8AC3E}">
        <p14:creationId xmlns:p14="http://schemas.microsoft.com/office/powerpoint/2010/main" val="285333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Characteristics of Good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Maintainability</a:t>
            </a:r>
          </a:p>
          <a:p>
            <a:pPr lvl="1"/>
            <a:r>
              <a:rPr lang="en-US" dirty="0"/>
              <a:t>Write it </a:t>
            </a:r>
            <a:r>
              <a:rPr lang="en-US" dirty="0" smtClean="0"/>
              <a:t>so other </a:t>
            </a:r>
            <a:r>
              <a:rPr lang="en-US" dirty="0"/>
              <a:t>people </a:t>
            </a:r>
            <a:r>
              <a:rPr lang="en-US" dirty="0" smtClean="0"/>
              <a:t>can read it!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Well Structured</a:t>
            </a:r>
            <a:endParaRPr lang="en-US" dirty="0" smtClean="0"/>
          </a:p>
          <a:p>
            <a:pPr lvl="1"/>
            <a:r>
              <a:rPr lang="en-US" dirty="0"/>
              <a:t>How well do the different parts of the code work together</a:t>
            </a:r>
            <a:r>
              <a:rPr lang="en-US" dirty="0" smtClean="0"/>
              <a:t>?  Is there a clear flow to the program?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Reliability</a:t>
            </a:r>
          </a:p>
          <a:p>
            <a:pPr lvl="1"/>
            <a:r>
              <a:rPr lang="en-US" dirty="0"/>
              <a:t>Code is stable and causes little downtime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61109"/>
            <a:ext cx="7667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  <a:t>From: http://www.codeexcellence.com/2012/05/8-must-have-characteristics-for-writing-quality-code/</a:t>
            </a:r>
          </a:p>
        </p:txBody>
      </p:sp>
    </p:spTree>
    <p:extLst>
      <p:ext uri="{BB962C8B-B14F-4D97-AF65-F5344CB8AC3E}">
        <p14:creationId xmlns:p14="http://schemas.microsoft.com/office/powerpoint/2010/main" val="320952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Characteristics of Good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/>
              <a:t>Follows Standards</a:t>
            </a:r>
            <a:endParaRPr lang="en-US" dirty="0" smtClean="0"/>
          </a:p>
          <a:p>
            <a:pPr lvl="1"/>
            <a:r>
              <a:rPr lang="en-US" dirty="0"/>
              <a:t>Code follows a set of guidelines, rules and regulations that are set by the organization</a:t>
            </a:r>
            <a:endParaRPr lang="en-US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Regarded by Peers</a:t>
            </a:r>
            <a:endParaRPr lang="en-US" dirty="0" smtClean="0"/>
          </a:p>
          <a:p>
            <a:pPr lvl="1"/>
            <a:r>
              <a:rPr lang="en-US" dirty="0"/>
              <a:t>Good programmers know good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know you are doing a good programming job when your peers have good things to say about your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61109"/>
            <a:ext cx="7667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>
                <a:solidFill>
                  <a:prstClr val="black"/>
                </a:solidFill>
                <a:latin typeface="Calibri"/>
                <a:ea typeface="+mn-ea"/>
                <a:cs typeface="Arial" panose="020B0604020202020204" pitchFamily="34" charset="0"/>
              </a:rPr>
              <a:t>From: http://www.codeexcellence.com/2012/05/8-must-have-characteristics-for-writing-quality-code/</a:t>
            </a:r>
          </a:p>
        </p:txBody>
      </p:sp>
    </p:spTree>
    <p:extLst>
      <p:ext uri="{BB962C8B-B14F-4D97-AF65-F5344CB8AC3E}">
        <p14:creationId xmlns:p14="http://schemas.microsoft.com/office/powerpoint/2010/main" val="287940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Importing and Modules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3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umbc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31282</TotalTime>
  <Words>1199</Words>
  <Application>Microsoft Office PowerPoint</Application>
  <PresentationFormat>On-screen Show (4:3)</PresentationFormat>
  <Paragraphs>250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umbc_powerpoint_template</vt:lpstr>
      <vt:lpstr>CMSC201  Computer Science I for Majors  Lecture 20 – Classes and Modules</vt:lpstr>
      <vt:lpstr>Last Class We Covered</vt:lpstr>
      <vt:lpstr>Any Questions from Last Time?</vt:lpstr>
      <vt:lpstr>Today’s Objectives</vt:lpstr>
      <vt:lpstr>“Good Code”</vt:lpstr>
      <vt:lpstr>8 Characteristics of Good Code</vt:lpstr>
      <vt:lpstr>8 Characteristics of Good Code</vt:lpstr>
      <vt:lpstr>8 Characteristics of Good Code</vt:lpstr>
      <vt:lpstr>Importing and Modules</vt:lpstr>
      <vt:lpstr>Reusing Code</vt:lpstr>
      <vt:lpstr>Modules</vt:lpstr>
      <vt:lpstr>Importing Modules</vt:lpstr>
      <vt:lpstr>import</vt:lpstr>
      <vt:lpstr>import</vt:lpstr>
      <vt:lpstr>from someFile import *</vt:lpstr>
      <vt:lpstr>from someFile import *</vt:lpstr>
      <vt:lpstr>from someFile import X</vt:lpstr>
      <vt:lpstr>from someFile import X</vt:lpstr>
      <vt:lpstr>Where to Import From?</vt:lpstr>
      <vt:lpstr>Object Oriented Programming: Defining Classes</vt:lpstr>
      <vt:lpstr>Classes</vt:lpstr>
      <vt:lpstr>Classes</vt:lpstr>
      <vt:lpstr>Class Parts</vt:lpstr>
      <vt:lpstr>Instances of a Class</vt:lpstr>
      <vt:lpstr>Class Description</vt:lpstr>
      <vt:lpstr>Class Example</vt:lpstr>
      <vt:lpstr>Class Example</vt:lpstr>
      <vt:lpstr>Defining a Class</vt:lpstr>
      <vt:lpstr>Everything an Object?</vt:lpstr>
      <vt:lpstr>Methods in Classes</vt:lpstr>
      <vt:lpstr>Class Example student</vt:lpstr>
      <vt:lpstr>Using Class Student</vt:lpstr>
      <vt:lpstr>Any Other Questions?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471</cp:revision>
  <dcterms:created xsi:type="dcterms:W3CDTF">2014-05-05T14:25:42Z</dcterms:created>
  <dcterms:modified xsi:type="dcterms:W3CDTF">2016-04-19T01:43:18Z</dcterms:modified>
</cp:coreProperties>
</file>